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70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3203CB-A814-4149-A6D6-BDF37D0B07EB}" type="datetimeFigureOut">
              <a:rPr lang="ru-RU" smtClean="0"/>
              <a:pPr/>
              <a:t>14.03.2024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F712FF-A90A-4EA5-9B29-B3999B5C926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F712FF-A90A-4EA5-9B29-B3999B5C9267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F712FF-A90A-4EA5-9B29-B3999B5C9267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F712FF-A90A-4EA5-9B29-B3999B5C9267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14.03.2024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27295" cy="68579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1844824"/>
            <a:ext cx="885698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latin typeface="+mj-lt"/>
              </a:rPr>
              <a:t>Технология </a:t>
            </a:r>
          </a:p>
          <a:p>
            <a:pPr algn="ctr"/>
            <a:r>
              <a:rPr lang="ru-RU" sz="4400" dirty="0" smtClean="0">
                <a:latin typeface="+mj-lt"/>
              </a:rPr>
              <a:t>«Утренний круг» </a:t>
            </a:r>
          </a:p>
          <a:p>
            <a:pPr algn="ctr"/>
            <a:r>
              <a:rPr lang="ru-RU" sz="4400" dirty="0" smtClean="0">
                <a:latin typeface="+mj-lt"/>
              </a:rPr>
              <a:t>в детском саду</a:t>
            </a:r>
            <a:endParaRPr lang="ru-RU" sz="4400" dirty="0"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88640"/>
            <a:ext cx="8208912" cy="648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Муниципальное дошкольное образовательное учреждение </a:t>
            </a:r>
          </a:p>
          <a:p>
            <a:pPr algn="ctr"/>
            <a:r>
              <a:rPr lang="ru-RU" dirty="0" smtClean="0"/>
              <a:t>«Детский сад №17 </a:t>
            </a:r>
            <a:r>
              <a:rPr lang="ru-RU" dirty="0" err="1" smtClean="0"/>
              <a:t>общеразвиваюшего</a:t>
            </a:r>
            <a:r>
              <a:rPr lang="ru-RU" dirty="0" smtClean="0"/>
              <a:t> вида»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530120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Выполнила:</a:t>
            </a:r>
            <a:br>
              <a:rPr lang="ru-RU" dirty="0" smtClean="0"/>
            </a:br>
            <a:r>
              <a:rPr lang="ru-RU" dirty="0" err="1" smtClean="0"/>
              <a:t>Шурунга</a:t>
            </a:r>
            <a:r>
              <a:rPr lang="ru-RU" dirty="0" smtClean="0"/>
              <a:t> Полина Дмитриевна,</a:t>
            </a:r>
          </a:p>
          <a:p>
            <a:r>
              <a:rPr lang="ru-RU" dirty="0" smtClean="0"/>
              <a:t>Сергеева Анна Николаевна, </a:t>
            </a:r>
          </a:p>
          <a:p>
            <a:r>
              <a:rPr lang="ru-RU" dirty="0" smtClean="0"/>
              <a:t> воспитатели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067944" y="6488668"/>
            <a:ext cx="13775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Ухта, 2024г.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27295" cy="68579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55776" y="260648"/>
            <a:ext cx="44471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/>
              <a:t>Обмен информацией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1052736"/>
            <a:ext cx="77048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Помимо обмена новостями для дошкольников разновозрастной группы важно, чтобы происходил и общий обмен повседневной информацией: какое сейчас время года, какой месяц, какой сегодня день недели, какое число, кто сегодня не пришел в детский сад, что сегодня произошло в группе, что вы заметили и т.д.</a:t>
            </a:r>
            <a:endParaRPr lang="ru-RU" sz="2000" dirty="0"/>
          </a:p>
        </p:txBody>
      </p:sp>
      <p:pic>
        <p:nvPicPr>
          <p:cNvPr id="6146" name="Picture 2" descr="C:\Users\Polina\Downloads\17071350183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140968"/>
            <a:ext cx="4176464" cy="3132348"/>
          </a:xfrm>
          <a:prstGeom prst="rect">
            <a:avLst/>
          </a:prstGeom>
          <a:noFill/>
        </p:spPr>
      </p:pic>
      <p:pic>
        <p:nvPicPr>
          <p:cNvPr id="6147" name="Picture 3" descr="C:\Users\Polina\Downloads\170713501846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140968"/>
            <a:ext cx="4176464" cy="31323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27295" cy="68579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55776" y="188640"/>
            <a:ext cx="49127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/>
              <a:t>Проблемные ситуации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124744"/>
            <a:ext cx="813690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Находясь в утреннем круге, видя друг друга и общаясь, дошкольники имеют возможность вместе поразмыслить над возникшей проблемной ситуацией, могут высказать свое мнение по данному вопросу или вместе разделиться на мини-группы для нахождения решения для проблемной ситуации</a:t>
            </a:r>
            <a:endParaRPr lang="ru-RU" sz="2000" dirty="0"/>
          </a:p>
        </p:txBody>
      </p:sp>
      <p:pic>
        <p:nvPicPr>
          <p:cNvPr id="7170" name="Picture 2" descr="C:\Users\Polina\Downloads\17071350183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928934"/>
            <a:ext cx="4000528" cy="3000396"/>
          </a:xfrm>
          <a:prstGeom prst="rect">
            <a:avLst/>
          </a:prstGeom>
          <a:noFill/>
        </p:spPr>
      </p:pic>
      <p:pic>
        <p:nvPicPr>
          <p:cNvPr id="1026" name="Picture 2" descr="C:\Users\Asus\Desktop\P7g4MW2XED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2928934"/>
            <a:ext cx="4071966" cy="3053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27295" cy="68579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779912" y="188640"/>
            <a:ext cx="17429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ВЫВОД</a:t>
            </a:r>
            <a:endParaRPr lang="ru-RU" sz="3200" b="1" dirty="0"/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611560" y="1124744"/>
            <a:ext cx="792088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Хороший  утренний круг, как одно мгновение – проводится быстро, легко и непринуждённо. И хотелось бы пожелать вам, уважаемые воспитатели, побольше таких мгновений в воспитании и обучении детей</a:t>
            </a:r>
            <a:r>
              <a:rPr lang="ru-RU" sz="2200" dirty="0" smtClean="0">
                <a:cs typeface="Arial" pitchFamily="34" charset="0"/>
              </a:rPr>
              <a:t>!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8194" name="Picture 2" descr="C:\Users\Polina\Desktop\гмо\37LPs1aRk8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2564905"/>
            <a:ext cx="5544616" cy="40324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705" y="0"/>
            <a:ext cx="9127295" cy="68579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5720" y="428604"/>
            <a:ext cx="857126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Цель - </a:t>
            </a:r>
            <a:r>
              <a:rPr lang="ru-RU" sz="2400" dirty="0" smtClean="0"/>
              <a:t>создать положительный эмоциональный настрой и вселить в ребёнка уверенность, что среди сверстников ему будет хорошо, а день обещает быть интересным и насыщенным. Формирование детского сообщества, развитие когнитивных и коммуникативных способностей, саморегуляции детей.</a:t>
            </a:r>
          </a:p>
          <a:p>
            <a:pPr algn="just"/>
            <a:r>
              <a:rPr lang="ru-RU" sz="2400" b="1" dirty="0" smtClean="0"/>
              <a:t>Задачи:</a:t>
            </a:r>
          </a:p>
          <a:p>
            <a:pPr algn="just"/>
            <a:r>
              <a:rPr lang="ru-RU" sz="2400" b="1" dirty="0" smtClean="0"/>
              <a:t>   1.</a:t>
            </a:r>
            <a:r>
              <a:rPr lang="ru-RU" sz="2400" dirty="0" smtClean="0"/>
              <a:t> Создание эмоционального настроя на весь день;</a:t>
            </a:r>
          </a:p>
          <a:p>
            <a:pPr algn="just"/>
            <a:r>
              <a:rPr lang="ru-RU" sz="2400" dirty="0" smtClean="0"/>
              <a:t>   </a:t>
            </a:r>
            <a:r>
              <a:rPr lang="ru-RU" sz="2400" b="1" dirty="0" smtClean="0"/>
              <a:t>2.</a:t>
            </a:r>
            <a:r>
              <a:rPr lang="ru-RU" sz="2400" dirty="0" smtClean="0"/>
              <a:t> Установление комфортного социально-психологического климата в детском коллективе через свободное общение со сверстниками; (учить объяснять словами свое эмоциональное состояние);</a:t>
            </a:r>
          </a:p>
          <a:p>
            <a:pPr algn="just"/>
            <a:r>
              <a:rPr lang="ru-RU" sz="2400" b="1" dirty="0" smtClean="0"/>
              <a:t>   3.</a:t>
            </a:r>
            <a:r>
              <a:rPr lang="ru-RU" sz="2400" dirty="0" smtClean="0"/>
              <a:t> Социально - коммуникативное развитие (</a:t>
            </a:r>
            <a:r>
              <a:rPr lang="ru-RU" sz="2400" dirty="0" err="1" smtClean="0"/>
              <a:t>развитие</a:t>
            </a:r>
            <a:r>
              <a:rPr lang="ru-RU" sz="2400" dirty="0" smtClean="0"/>
              <a:t> общения и взаимодействия ребёнка с взрослыми и сверстниками) и речевого развития детей (обогащение активного словаря; развитие связной, речи.)</a:t>
            </a:r>
            <a:endParaRPr lang="ru-RU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27295" cy="6857999"/>
          </a:xfrm>
          <a:prstGeom prst="rect">
            <a:avLst/>
          </a:prstGeom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683568" y="764704"/>
            <a:ext cx="777686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Утренний круг – одна из форм организации образовательного процесса с детьми в утренний отрезок времени. Это начало дня, когда дети собираются вместе, чтобы порадоваться предстоящему дню, поделиться впечатлениями, узнать новости и предположить, что интересного будет сегодня, обсудить совместные планы, проблемы, договориться о правилах.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1026" name="Picture 2" descr="C:\Users\Polina\Downloads\17071350184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2780928"/>
            <a:ext cx="5301802" cy="39828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05" y="1"/>
            <a:ext cx="9127295" cy="6857999"/>
          </a:xfrm>
          <a:prstGeom prst="rect">
            <a:avLst/>
          </a:prstGeom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1763688" y="404664"/>
            <a:ext cx="602081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Структура утреннего круга: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827584" y="1988840"/>
            <a:ext cx="773564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1.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        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Приветствие (1–3 минуты).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2.        Игра (2–5 минут).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3.        Обмен новостями (2–10 минут).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4.        Составление плана дня (5–12 минут).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27295" cy="68579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411760" y="260648"/>
            <a:ext cx="57020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latin typeface="+mj-lt"/>
              </a:rPr>
              <a:t>Организация утреннего круга</a:t>
            </a:r>
            <a:endParaRPr lang="ru-RU" sz="3200" b="1" dirty="0">
              <a:latin typeface="+mj-lt"/>
            </a:endParaRPr>
          </a:p>
        </p:txBody>
      </p:sp>
      <p:pic>
        <p:nvPicPr>
          <p:cNvPr id="2050" name="Picture 2" descr="C:\Users\Polina\Downloads\17071350182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44824"/>
            <a:ext cx="2592287" cy="3528392"/>
          </a:xfrm>
          <a:prstGeom prst="rect">
            <a:avLst/>
          </a:prstGeom>
          <a:noFill/>
        </p:spPr>
      </p:pic>
      <p:pic>
        <p:nvPicPr>
          <p:cNvPr id="2051" name="Picture 3" descr="C:\Users\Polina\Downloads\17071350184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1844824"/>
            <a:ext cx="2664296" cy="3624403"/>
          </a:xfrm>
          <a:prstGeom prst="rect">
            <a:avLst/>
          </a:prstGeom>
          <a:noFill/>
        </p:spPr>
      </p:pic>
      <p:pic>
        <p:nvPicPr>
          <p:cNvPr id="2053" name="Picture 5" descr="C:\Users\Polina\Downloads\170713501843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1844824"/>
            <a:ext cx="2700000" cy="360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27295" cy="68579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059832" y="116632"/>
            <a:ext cx="28135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Приветствие</a:t>
            </a:r>
            <a:endParaRPr lang="ru-RU" sz="3200" dirty="0"/>
          </a:p>
        </p:txBody>
      </p:sp>
      <p:pic>
        <p:nvPicPr>
          <p:cNvPr id="3074" name="Picture 2" descr="C:\Users\Polina\Downloads\17071350183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764704"/>
            <a:ext cx="3240360" cy="2430270"/>
          </a:xfrm>
          <a:prstGeom prst="rect">
            <a:avLst/>
          </a:prstGeom>
          <a:noFill/>
        </p:spPr>
      </p:pic>
      <p:pic>
        <p:nvPicPr>
          <p:cNvPr id="3075" name="Picture 3" descr="C:\Users\Polina\Downloads\170713501838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764704"/>
            <a:ext cx="3744416" cy="2376264"/>
          </a:xfrm>
          <a:prstGeom prst="rect">
            <a:avLst/>
          </a:prstGeom>
          <a:noFill/>
        </p:spPr>
      </p:pic>
      <p:pic>
        <p:nvPicPr>
          <p:cNvPr id="3076" name="Picture 4" descr="C:\Users\Polina\Downloads\170713501837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3645024"/>
            <a:ext cx="3264363" cy="2448272"/>
          </a:xfrm>
          <a:prstGeom prst="rect">
            <a:avLst/>
          </a:prstGeom>
          <a:noFill/>
        </p:spPr>
      </p:pic>
      <p:pic>
        <p:nvPicPr>
          <p:cNvPr id="3077" name="Picture 5" descr="C:\Users\Polina\Downloads\170713501835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4008" y="3645024"/>
            <a:ext cx="3672408" cy="2520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27295" cy="68579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23928" y="188640"/>
            <a:ext cx="12899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/>
              <a:t>Игры</a:t>
            </a:r>
            <a:endParaRPr lang="ru-RU" sz="3200" dirty="0"/>
          </a:p>
        </p:txBody>
      </p:sp>
      <p:pic>
        <p:nvPicPr>
          <p:cNvPr id="10241" name="Picture 1" descr="C:\Users\Polina\Desktop\гмо\2cfwPDDPjC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908720"/>
            <a:ext cx="3309660" cy="2482245"/>
          </a:xfrm>
          <a:prstGeom prst="rect">
            <a:avLst/>
          </a:prstGeom>
          <a:noFill/>
        </p:spPr>
      </p:pic>
      <p:pic>
        <p:nvPicPr>
          <p:cNvPr id="10242" name="Picture 2" descr="C:\Users\Polina\Desktop\гмо\BH2gGFW09s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908720"/>
            <a:ext cx="3312368" cy="2484276"/>
          </a:xfrm>
          <a:prstGeom prst="rect">
            <a:avLst/>
          </a:prstGeom>
          <a:noFill/>
        </p:spPr>
      </p:pic>
      <p:pic>
        <p:nvPicPr>
          <p:cNvPr id="10243" name="Picture 3" descr="C:\Users\Polina\Desktop\гмо\jM_YQNUZZ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3789040"/>
            <a:ext cx="3370174" cy="2527630"/>
          </a:xfrm>
          <a:prstGeom prst="rect">
            <a:avLst/>
          </a:prstGeom>
          <a:noFill/>
        </p:spPr>
      </p:pic>
      <p:pic>
        <p:nvPicPr>
          <p:cNvPr id="10245" name="Picture 5" descr="C:\Users\Polina\Desktop\гмо\ZkTlYS7guz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3789040"/>
            <a:ext cx="3429673" cy="25722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27295" cy="68579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411760" y="188640"/>
            <a:ext cx="50379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/>
              <a:t>Стихотворение недели</a:t>
            </a:r>
            <a:endParaRPr lang="ru-RU" sz="3200" dirty="0"/>
          </a:p>
        </p:txBody>
      </p:sp>
      <p:pic>
        <p:nvPicPr>
          <p:cNvPr id="4098" name="Picture 2" descr="C:\Users\Polina\Downloads\17071350182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412776"/>
            <a:ext cx="2484276" cy="3312368"/>
          </a:xfrm>
          <a:prstGeom prst="rect">
            <a:avLst/>
          </a:prstGeom>
          <a:noFill/>
        </p:spPr>
      </p:pic>
      <p:pic>
        <p:nvPicPr>
          <p:cNvPr id="4099" name="Picture 3" descr="C:\Users\Polina\Downloads\170713501827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1412776"/>
            <a:ext cx="2520280" cy="3312368"/>
          </a:xfrm>
          <a:prstGeom prst="rect">
            <a:avLst/>
          </a:prstGeom>
          <a:noFill/>
        </p:spPr>
      </p:pic>
      <p:pic>
        <p:nvPicPr>
          <p:cNvPr id="4100" name="Picture 4" descr="C:\Users\Polina\Downloads\170713501825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1412776"/>
            <a:ext cx="2700000" cy="3384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27295" cy="68579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635896" y="260648"/>
            <a:ext cx="20335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/>
              <a:t>Новости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1412776"/>
            <a:ext cx="82089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Дошкольники в разновозрастной группе всегда испытывают потребность в знаниях и желание поделиться разной полученной информацией в утреннем кругу. Поэтому обмен различными новостями является у детей любимой частью утреннего круга. Обмен новостями дает детям возможность рассказать личную информацию, поделиться интересными событиями. Темы новостей могут быть свободными и традиционно сложившимися. </a:t>
            </a:r>
            <a:endParaRPr lang="ru-RU" dirty="0"/>
          </a:p>
        </p:txBody>
      </p:sp>
      <p:pic>
        <p:nvPicPr>
          <p:cNvPr id="5122" name="Picture 2" descr="C:\Users\Polina\Downloads\17071350183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3429000"/>
            <a:ext cx="4248472" cy="31863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195</TotalTime>
  <Words>339</Words>
  <Application>Microsoft Office PowerPoint</Application>
  <PresentationFormat>Экран (4:3)</PresentationFormat>
  <Paragraphs>35</Paragraphs>
  <Slides>12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Dmitry</dc:creator>
  <cp:lastModifiedBy>Asus</cp:lastModifiedBy>
  <cp:revision>14</cp:revision>
  <dcterms:created xsi:type="dcterms:W3CDTF">2024-01-31T06:40:27Z</dcterms:created>
  <dcterms:modified xsi:type="dcterms:W3CDTF">2024-03-14T10:04:00Z</dcterms:modified>
</cp:coreProperties>
</file>